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6"/>
  </p:notesMasterIdLst>
  <p:sldIdLst>
    <p:sldId id="272" r:id="rId2"/>
    <p:sldId id="274" r:id="rId3"/>
    <p:sldId id="275" r:id="rId4"/>
    <p:sldId id="286" r:id="rId5"/>
    <p:sldId id="276" r:id="rId6"/>
    <p:sldId id="277" r:id="rId7"/>
    <p:sldId id="278" r:id="rId8"/>
    <p:sldId id="279" r:id="rId9"/>
    <p:sldId id="280" r:id="rId10"/>
    <p:sldId id="281" r:id="rId11"/>
    <p:sldId id="282" r:id="rId12"/>
    <p:sldId id="283" r:id="rId13"/>
    <p:sldId id="284" r:id="rId14"/>
    <p:sldId id="28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627" autoAdjust="0"/>
    <p:restoredTop sz="73838" autoAdjust="0"/>
  </p:normalViewPr>
  <p:slideViewPr>
    <p:cSldViewPr snapToGrid="0">
      <p:cViewPr varScale="1">
        <p:scale>
          <a:sx n="53" d="100"/>
          <a:sy n="53" d="100"/>
        </p:scale>
        <p:origin x="-1188" y="-90"/>
      </p:cViewPr>
      <p:guideLst>
        <p:guide orient="horz" pos="2160"/>
        <p:guide pos="3840"/>
      </p:guideLst>
    </p:cSldViewPr>
  </p:slideViewPr>
  <p:outlineViewPr>
    <p:cViewPr>
      <p:scale>
        <a:sx n="33" d="100"/>
        <a:sy n="33" d="100"/>
      </p:scale>
      <p:origin x="0" y="-8034"/>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BD4573-58E7-4156-A133-2731F5F8D1A6}" type="datetimeFigureOut">
              <a:rPr lang="en-US" smtClean="0"/>
              <a:pPr/>
              <a:t>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B0CF2-7F87-4E02-A248-870047730F99}" type="slidenum">
              <a:rPr lang="en-US" smtClean="0"/>
              <a:pPr/>
              <a:t>‹#›</a:t>
            </a:fld>
            <a:endParaRPr lang="en-US"/>
          </a:p>
        </p:txBody>
      </p:sp>
    </p:spTree>
    <p:extLst>
      <p:ext uri="{BB962C8B-B14F-4D97-AF65-F5344CB8AC3E}">
        <p14:creationId xmlns:p14="http://schemas.microsoft.com/office/powerpoint/2010/main" xmlns=""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0070C0"/>
              </a:solidFill>
              <a:highlight>
                <a:srgbClr val="FFFF00"/>
              </a:highlight>
            </a:endParaRPr>
          </a:p>
        </p:txBody>
      </p:sp>
      <p:sp>
        <p:nvSpPr>
          <p:cNvPr id="4" name="Slide Number Placeholder 3"/>
          <p:cNvSpPr>
            <a:spLocks noGrp="1"/>
          </p:cNvSpPr>
          <p:nvPr>
            <p:ph type="sldNum" sz="quarter" idx="10"/>
          </p:nvPr>
        </p:nvSpPr>
        <p:spPr/>
        <p:txBody>
          <a:bodyPr/>
          <a:lstStyle/>
          <a:p>
            <a:fld id="{893B0CF2-7F87-4E02-A248-870047730F99}" type="slidenum">
              <a:rPr lang="en-US" smtClean="0"/>
              <a:pPr/>
              <a:t>1</a:t>
            </a:fld>
            <a:endParaRPr lang="en-US"/>
          </a:p>
        </p:txBody>
      </p:sp>
    </p:spTree>
    <p:extLst>
      <p:ext uri="{BB962C8B-B14F-4D97-AF65-F5344CB8AC3E}">
        <p14:creationId xmlns:p14="http://schemas.microsoft.com/office/powerpoint/2010/main" xmlns="" val="1495133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Maintaining an ethical culture within an organization means that an organization has the established business ethical standards which have to be adhered to by the different stakeholders within the organization. Organizational ethical considerations, employees are encouraged to maintain personal integrity, ethical and moral relationships which are essential in ensuring that the workplace environment is conducive for working. The conducive working environment improves the morale of employees and also a good reputation for the company. </a:t>
            </a:r>
          </a:p>
        </p:txBody>
      </p:sp>
      <p:sp>
        <p:nvSpPr>
          <p:cNvPr id="4" name="Slide Number Placeholder 3"/>
          <p:cNvSpPr>
            <a:spLocks noGrp="1"/>
          </p:cNvSpPr>
          <p:nvPr>
            <p:ph type="sldNum" sz="quarter" idx="5"/>
          </p:nvPr>
        </p:nvSpPr>
        <p:spPr/>
        <p:txBody>
          <a:bodyPr/>
          <a:lstStyle/>
          <a:p>
            <a:fld id="{893B0CF2-7F87-4E02-A248-870047730F99}" type="slidenum">
              <a:rPr lang="en-US" smtClean="0"/>
              <a:pPr/>
              <a:t>2</a:t>
            </a:fld>
            <a:endParaRPr lang="en-US"/>
          </a:p>
        </p:txBody>
      </p:sp>
    </p:spTree>
    <p:extLst>
      <p:ext uri="{BB962C8B-B14F-4D97-AF65-F5344CB8AC3E}">
        <p14:creationId xmlns:p14="http://schemas.microsoft.com/office/powerpoint/2010/main" xmlns="" val="1315764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With an ethical culture, the working environment in the organization will ensure that the needs of all the employees in the organization are taken well care of. This helps in improving the morale of the employees and the and their loyalty is also improved. </a:t>
            </a:r>
            <a:r>
              <a:rPr lang="en-US" sz="1200" dirty="0">
                <a:latin typeface="Times New Roman" pitchFamily="18" charset="0"/>
                <a:cs typeface="Times New Roman" pitchFamily="18" charset="0"/>
              </a:rPr>
              <a:t>The ethical standards will also ensure that there are effective operations in the organization, this will reduce wastage and increase the efficiency of the company making it to grow exponentially. </a:t>
            </a: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3</a:t>
            </a:fld>
            <a:endParaRPr lang="en-US"/>
          </a:p>
        </p:txBody>
      </p:sp>
    </p:spTree>
    <p:extLst>
      <p:ext uri="{BB962C8B-B14F-4D97-AF65-F5344CB8AC3E}">
        <p14:creationId xmlns:p14="http://schemas.microsoft.com/office/powerpoint/2010/main" xmlns="" val="634117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With improved morale and loyalty, the employees will also increase their productivity which will help the business organization to grow and also its profits. </a:t>
            </a:r>
            <a:r>
              <a:rPr lang="en-US" sz="1200">
                <a:latin typeface="Times New Roman" pitchFamily="18" charset="0"/>
                <a:cs typeface="Times New Roman" pitchFamily="18" charset="0"/>
              </a:rPr>
              <a:t>With proper ethical standards, the company will create a conducive environment where the employees in the company will interact with one another and form positive working relationship.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4</a:t>
            </a:fld>
            <a:endParaRPr lang="en-US"/>
          </a:p>
        </p:txBody>
      </p:sp>
    </p:spTree>
    <p:extLst>
      <p:ext uri="{BB962C8B-B14F-4D97-AF65-F5344CB8AC3E}">
        <p14:creationId xmlns:p14="http://schemas.microsoft.com/office/powerpoint/2010/main" xmlns="" val="2843149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 code of ethics need to be implemented by the top management of the organization. There is need for the managers to model their behavior so that it can be ethical and that the other employees within the organization can follow. The code of ethics which stipulates the way that an employee works will help the individuals within the organization to maintain the ethical standards which have been set. It needs to be presented in an easy way so that it can be understood by all the employees. </a:t>
            </a:r>
          </a:p>
        </p:txBody>
      </p:sp>
      <p:sp>
        <p:nvSpPr>
          <p:cNvPr id="4" name="Slide Number Placeholder 3"/>
          <p:cNvSpPr>
            <a:spLocks noGrp="1"/>
          </p:cNvSpPr>
          <p:nvPr>
            <p:ph type="sldNum" sz="quarter" idx="5"/>
          </p:nvPr>
        </p:nvSpPr>
        <p:spPr/>
        <p:txBody>
          <a:bodyPr/>
          <a:lstStyle/>
          <a:p>
            <a:fld id="{893B0CF2-7F87-4E02-A248-870047730F99}" type="slidenum">
              <a:rPr lang="en-US" smtClean="0"/>
              <a:pPr/>
              <a:t>5</a:t>
            </a:fld>
            <a:endParaRPr lang="en-US"/>
          </a:p>
        </p:txBody>
      </p:sp>
    </p:spTree>
    <p:extLst>
      <p:ext uri="{BB962C8B-B14F-4D97-AF65-F5344CB8AC3E}">
        <p14:creationId xmlns:p14="http://schemas.microsoft.com/office/powerpoint/2010/main" xmlns="" val="1807802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There is need for the employees of the organization to understand the importance of maintaining ethical standards within the organization. The training sessions organized by the company will help in reinforcing the code of ethics which have been developed by the company and also help offer insights on how the ethics code can be used to solve different ethical dilemmas which will be presented in the organization. </a:t>
            </a:r>
          </a:p>
        </p:txBody>
      </p:sp>
      <p:sp>
        <p:nvSpPr>
          <p:cNvPr id="4" name="Slide Number Placeholder 3"/>
          <p:cNvSpPr>
            <a:spLocks noGrp="1"/>
          </p:cNvSpPr>
          <p:nvPr>
            <p:ph type="sldNum" sz="quarter" idx="5"/>
          </p:nvPr>
        </p:nvSpPr>
        <p:spPr/>
        <p:txBody>
          <a:bodyPr/>
          <a:lstStyle/>
          <a:p>
            <a:fld id="{893B0CF2-7F87-4E02-A248-870047730F99}" type="slidenum">
              <a:rPr lang="en-US" smtClean="0"/>
              <a:pPr/>
              <a:t>6</a:t>
            </a:fld>
            <a:endParaRPr lang="en-US"/>
          </a:p>
        </p:txBody>
      </p:sp>
    </p:spTree>
    <p:extLst>
      <p:ext uri="{BB962C8B-B14F-4D97-AF65-F5344CB8AC3E}">
        <p14:creationId xmlns:p14="http://schemas.microsoft.com/office/powerpoint/2010/main" xmlns="" val="2360600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Systems such as performance appraisals for the managers and employees allow for evaluations to be made towards their commitment towards achieving the standards which have been set in the code of ethics for the organization. There is need to develop a pathway which will show the way that the employees can work towards achieving the set ethical goals. Awarding the ethical employees will increase their morale on working towards achieving the set ethical standards. </a:t>
            </a:r>
          </a:p>
        </p:txBody>
      </p:sp>
      <p:sp>
        <p:nvSpPr>
          <p:cNvPr id="4" name="Slide Number Placeholder 3"/>
          <p:cNvSpPr>
            <a:spLocks noGrp="1"/>
          </p:cNvSpPr>
          <p:nvPr>
            <p:ph type="sldNum" sz="quarter" idx="5"/>
          </p:nvPr>
        </p:nvSpPr>
        <p:spPr/>
        <p:txBody>
          <a:bodyPr/>
          <a:lstStyle/>
          <a:p>
            <a:fld id="{893B0CF2-7F87-4E02-A248-870047730F99}" type="slidenum">
              <a:rPr lang="en-US" smtClean="0"/>
              <a:pPr/>
              <a:t>7</a:t>
            </a:fld>
            <a:endParaRPr lang="en-US"/>
          </a:p>
        </p:txBody>
      </p:sp>
    </p:spTree>
    <p:extLst>
      <p:ext uri="{BB962C8B-B14F-4D97-AF65-F5344CB8AC3E}">
        <p14:creationId xmlns:p14="http://schemas.microsoft.com/office/powerpoint/2010/main" xmlns="" val="3712091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Protective and supportive systems such as the office of the ombudsmen, having an office of the ethical officers and counselors will allow the employees to get the resources and support that they need to maintain the ethical standards which have been set in the organization. There is need for the organization to develop such as offices so that the workers can be encouraged and motivated to work towards achieving the set objectives. </a:t>
            </a:r>
          </a:p>
        </p:txBody>
      </p:sp>
      <p:sp>
        <p:nvSpPr>
          <p:cNvPr id="4" name="Slide Number Placeholder 3"/>
          <p:cNvSpPr>
            <a:spLocks noGrp="1"/>
          </p:cNvSpPr>
          <p:nvPr>
            <p:ph type="sldNum" sz="quarter" idx="5"/>
          </p:nvPr>
        </p:nvSpPr>
        <p:spPr/>
        <p:txBody>
          <a:bodyPr/>
          <a:lstStyle/>
          <a:p>
            <a:fld id="{893B0CF2-7F87-4E02-A248-870047730F99}" type="slidenum">
              <a:rPr lang="en-US" smtClean="0"/>
              <a:pPr/>
              <a:t>8</a:t>
            </a:fld>
            <a:endParaRPr lang="en-US"/>
          </a:p>
        </p:txBody>
      </p:sp>
    </p:spTree>
    <p:extLst>
      <p:ext uri="{BB962C8B-B14F-4D97-AF65-F5344CB8AC3E}">
        <p14:creationId xmlns:p14="http://schemas.microsoft.com/office/powerpoint/2010/main" xmlns="" val="2321074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With an ethical business culture, the organization will be able to promote ethical business practices across the globe by influencing the behavior of the other organizations that they conduct business with or the business partners. The company, by setting the ethical standards, the organization will work with other business organizations which have set similar business ethics standards which ensure that the different companies around the globe engage in business practices that are ethical. </a:t>
            </a:r>
          </a:p>
        </p:txBody>
      </p:sp>
      <p:sp>
        <p:nvSpPr>
          <p:cNvPr id="4" name="Slide Number Placeholder 3"/>
          <p:cNvSpPr>
            <a:spLocks noGrp="1"/>
          </p:cNvSpPr>
          <p:nvPr>
            <p:ph type="sldNum" sz="quarter" idx="5"/>
          </p:nvPr>
        </p:nvSpPr>
        <p:spPr/>
        <p:txBody>
          <a:bodyPr/>
          <a:lstStyle/>
          <a:p>
            <a:fld id="{893B0CF2-7F87-4E02-A248-870047730F99}" type="slidenum">
              <a:rPr lang="en-US" smtClean="0"/>
              <a:pPr/>
              <a:t>9</a:t>
            </a:fld>
            <a:endParaRPr lang="en-US"/>
          </a:p>
        </p:txBody>
      </p:sp>
    </p:spTree>
    <p:extLst>
      <p:ext uri="{BB962C8B-B14F-4D97-AF65-F5344CB8AC3E}">
        <p14:creationId xmlns:p14="http://schemas.microsoft.com/office/powerpoint/2010/main" xmlns="" val="3867882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business behavior is in most cases affected by the cultural values of the society where the business organization is based. When an organization is developing its code of ethics, it has to consider to cultural practices and behaviors of the society. The business ethics for the organization will affect the other global businesses and partners which the company works with. </a:t>
            </a:r>
          </a:p>
        </p:txBody>
      </p:sp>
      <p:sp>
        <p:nvSpPr>
          <p:cNvPr id="4" name="Slide Number Placeholder 3"/>
          <p:cNvSpPr>
            <a:spLocks noGrp="1"/>
          </p:cNvSpPr>
          <p:nvPr>
            <p:ph type="sldNum" sz="quarter" idx="5"/>
          </p:nvPr>
        </p:nvSpPr>
        <p:spPr/>
        <p:txBody>
          <a:bodyPr/>
          <a:lstStyle/>
          <a:p>
            <a:fld id="{893B0CF2-7F87-4E02-A248-870047730F99}" type="slidenum">
              <a:rPr lang="en-US" smtClean="0"/>
              <a:pPr/>
              <a:t>10</a:t>
            </a:fld>
            <a:endParaRPr lang="en-US"/>
          </a:p>
        </p:txBody>
      </p:sp>
    </p:spTree>
    <p:extLst>
      <p:ext uri="{BB962C8B-B14F-4D97-AF65-F5344CB8AC3E}">
        <p14:creationId xmlns:p14="http://schemas.microsoft.com/office/powerpoint/2010/main" xmlns="" val="688611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By following the set ethical codes, the management of the organization’s top management will be able to manage the organization effectively and also help the other employees within the organization to improve their productivity and also become more efficient.</a:t>
            </a:r>
          </a:p>
        </p:txBody>
      </p:sp>
      <p:sp>
        <p:nvSpPr>
          <p:cNvPr id="4" name="Slide Number Placeholder 3"/>
          <p:cNvSpPr>
            <a:spLocks noGrp="1"/>
          </p:cNvSpPr>
          <p:nvPr>
            <p:ph type="sldNum" sz="quarter" idx="5"/>
          </p:nvPr>
        </p:nvSpPr>
        <p:spPr/>
        <p:txBody>
          <a:bodyPr/>
          <a:lstStyle/>
          <a:p>
            <a:fld id="{893B0CF2-7F87-4E02-A248-870047730F99}" type="slidenum">
              <a:rPr lang="en-US" smtClean="0"/>
              <a:pPr/>
              <a:t>11</a:t>
            </a:fld>
            <a:endParaRPr lang="en-US"/>
          </a:p>
        </p:txBody>
      </p:sp>
    </p:spTree>
    <p:extLst>
      <p:ext uri="{BB962C8B-B14F-4D97-AF65-F5344CB8AC3E}">
        <p14:creationId xmlns:p14="http://schemas.microsoft.com/office/powerpoint/2010/main" xmlns="" val="2256042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top management of the organization needs to work with the guidelines which have been set in the code of ethics. </a:t>
            </a:r>
            <a:r>
              <a:rPr lang="en-US" sz="1200" dirty="0">
                <a:latin typeface="Times New Roman" pitchFamily="18" charset="0"/>
                <a:cs typeface="Times New Roman" pitchFamily="18" charset="0"/>
              </a:rPr>
              <a:t>Through the established codes of ethics, the top management of the organization are bind to adhere to leadership guidelines which help them to grow the company. The management of the organization will be able to avoid the bad business practices such as corruption which hurts the company’s reputation.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12</a:t>
            </a:fld>
            <a:endParaRPr lang="en-US"/>
          </a:p>
        </p:txBody>
      </p:sp>
    </p:spTree>
    <p:extLst>
      <p:ext uri="{BB962C8B-B14F-4D97-AF65-F5344CB8AC3E}">
        <p14:creationId xmlns:p14="http://schemas.microsoft.com/office/powerpoint/2010/main" xmlns="" val="1276234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Through corporate social responsibility, the organization is able to help the members of the community where it operates and also promote its business operations. The corporate social responsibility </a:t>
            </a:r>
            <a:r>
              <a:rPr lang="en-US" sz="1200" dirty="0">
                <a:latin typeface="Times New Roman" pitchFamily="18" charset="0"/>
                <a:cs typeface="Times New Roman" pitchFamily="18" charset="0"/>
              </a:rPr>
              <a:t>activities will allow the members of the community where the organization work to get benefits from the company. The activities are inclusive and will target all the members of the society.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13</a:t>
            </a:fld>
            <a:endParaRPr lang="en-US"/>
          </a:p>
        </p:txBody>
      </p:sp>
    </p:spTree>
    <p:extLst>
      <p:ext uri="{BB962C8B-B14F-4D97-AF65-F5344CB8AC3E}">
        <p14:creationId xmlns:p14="http://schemas.microsoft.com/office/powerpoint/2010/main" xmlns="" val="1092781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5"/>
          </p:nvPr>
        </p:nvSpPr>
        <p:spPr/>
        <p:txBody>
          <a:bodyPr/>
          <a:lstStyle/>
          <a:p>
            <a:fld id="{893B0CF2-7F87-4E02-A248-870047730F99}" type="slidenum">
              <a:rPr lang="en-US" smtClean="0"/>
              <a:pPr/>
              <a:t>14</a:t>
            </a:fld>
            <a:endParaRPr lang="en-US"/>
          </a:p>
        </p:txBody>
      </p:sp>
    </p:spTree>
    <p:extLst>
      <p:ext uri="{BB962C8B-B14F-4D97-AF65-F5344CB8AC3E}">
        <p14:creationId xmlns:p14="http://schemas.microsoft.com/office/powerpoint/2010/main" xmlns="" val="4173042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21A1D30-C0A0-4124-A783-34D9F15FA0FE}" type="datetime1">
              <a:rPr lang="en-US" smtClean="0"/>
              <a:pPr/>
              <a:t>1/5/2020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US"/>
              <a:t>Add a footer</a:t>
            </a:r>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401CF334-2D5C-4859-84A6-CA7E6E43FAEB}" type="slidenum">
              <a:rPr lang="en-US" smtClean="0"/>
              <a:pPr/>
              <a:t>‹#›</a:t>
            </a:fld>
            <a:endParaRPr lang="en-US"/>
          </a:p>
        </p:txBody>
      </p:sp>
      <p:cxnSp>
        <p:nvCxnSpPr>
          <p:cNvPr id="13" name="Straight Connector 12"/>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pPr/>
              <a:t>1/5/2020</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pPr/>
              <a:t>1/5/2020</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pPr/>
              <a:t>1/5/2020</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pPr/>
              <a:t>1/5/2020</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401CF334-2D5C-4859-84A6-CA7E6E43FAE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55660E0-FA77-4473-A859-74127B089143}" type="datetime1">
              <a:rPr lang="en-US" smtClean="0"/>
              <a:pPr/>
              <a:t>1/5/2020</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401CF334-2D5C-4859-84A6-CA7E6E43FAEB}"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pPr/>
              <a:t>1/5/2020</a:t>
            </a:fld>
            <a:endParaRPr lang="en-US"/>
          </a:p>
        </p:txBody>
      </p:sp>
      <p:sp>
        <p:nvSpPr>
          <p:cNvPr id="3" name="Footer Placeholder 2"/>
          <p:cNvSpPr>
            <a:spLocks noGrp="1"/>
          </p:cNvSpPr>
          <p:nvPr>
            <p:ph type="ftr" sz="quarter" idx="11"/>
          </p:nvPr>
        </p:nvSpPr>
        <p:spPr/>
        <p:txBody>
          <a:bodyPr/>
          <a:lstStyle/>
          <a:p>
            <a:r>
              <a:rPr lang="en-US"/>
              <a:t>Add a footer</a:t>
            </a:r>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pPr/>
              <a:t>‹#›</a:t>
            </a:fld>
            <a:endParaRPr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B5197C5C-1CD1-417D-A89C-14747F5222C7}" type="datetime1">
              <a:rPr lang="en-US" smtClean="0"/>
              <a:pPr/>
              <a:t>1/5/2020</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359EFBB-CFA1-4AA8-9123-F0B52DBD84FE}" type="datetime1">
              <a:rPr lang="en-US" smtClean="0"/>
              <a:pPr/>
              <a:t>1/5/2020</a:t>
            </a:fld>
            <a:endParaRPr lang="en-US"/>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401CF334-2D5C-4859-84A6-CA7E6E43FAEB}" type="slidenum">
              <a:rPr lang="en-US" smtClean="0"/>
              <a:pPr/>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pPr/>
              <a:t>1/5/2020</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pPr/>
              <a:t>1/5/2020</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pPr/>
              <a:t>‹#›</a:t>
            </a:fld>
            <a:endParaRPr lang="en-US"/>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61146459-E3C3-4969-9224-5ED50B492D17}" type="datetime1">
              <a:rPr lang="en-US" smtClean="0"/>
              <a:pPr/>
              <a:t>1/5/2020</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r>
              <a:rPr lang="en-US"/>
              <a:t>Add a footer</a:t>
            </a:r>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401CF334-2D5C-4859-84A6-CA7E6E43FAE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fade/>
  </p:transition>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36706" y="1667435"/>
            <a:ext cx="10468864" cy="1066800"/>
          </a:xfrm>
        </p:spPr>
        <p:txBody>
          <a:bodyPr>
            <a:normAutofit fontScale="90000"/>
          </a:bodyPr>
          <a:lstStyle/>
          <a:p>
            <a:pPr algn="ctr"/>
            <a:r>
              <a:rPr lang="en-US" sz="3600" dirty="0"/>
              <a:t>IMPORTANCE OF ETHICAL CULTURE IN AN ORGANIZATION</a:t>
            </a:r>
          </a:p>
        </p:txBody>
      </p:sp>
      <p:sp>
        <p:nvSpPr>
          <p:cNvPr id="5" name="Subtitle 4"/>
          <p:cNvSpPr>
            <a:spLocks noGrp="1"/>
          </p:cNvSpPr>
          <p:nvPr>
            <p:ph type="subTitle" idx="1"/>
          </p:nvPr>
        </p:nvSpPr>
        <p:spPr>
          <a:xfrm>
            <a:off x="711200" y="3030071"/>
            <a:ext cx="10472928" cy="2671482"/>
          </a:xfrm>
        </p:spPr>
        <p:txBody>
          <a:bodyPr/>
          <a:lstStyle/>
          <a:p>
            <a:pPr algn="ctr"/>
            <a:r>
              <a:rPr lang="en-US" dirty="0"/>
              <a:t>Presentation</a:t>
            </a:r>
          </a:p>
          <a:p>
            <a:pPr algn="ctr"/>
            <a:endParaRPr lang="en-US" dirty="0">
              <a:solidFill>
                <a:srgbClr val="00B0F0"/>
              </a:solidFill>
            </a:endParaRPr>
          </a:p>
          <a:p>
            <a:pPr algn="ctr"/>
            <a:r>
              <a:rPr lang="en-US" dirty="0">
                <a:solidFill>
                  <a:srgbClr val="00B0F0"/>
                </a:solidFill>
              </a:rPr>
              <a:t>Insert Student’s Name Here</a:t>
            </a:r>
          </a:p>
          <a:p>
            <a:endParaRPr lang="en-US" dirty="0"/>
          </a:p>
        </p:txBody>
      </p:sp>
    </p:spTree>
    <p:extLst>
      <p:ext uri="{BB962C8B-B14F-4D97-AF65-F5344CB8AC3E}">
        <p14:creationId xmlns:p14="http://schemas.microsoft.com/office/powerpoint/2010/main" xmlns="" val="3549628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437769" cy="5537200"/>
          </a:xfrm>
        </p:spPr>
        <p:txBody>
          <a:bodyPr>
            <a:normAutofit fontScale="92500" lnSpcReduction="10000"/>
          </a:bodyPr>
          <a:lstStyle/>
          <a:p>
            <a:pPr lvl="1">
              <a:lnSpc>
                <a:spcPct val="200000"/>
              </a:lnSpc>
              <a:buFont typeface="Wingdings" pitchFamily="2" charset="2"/>
              <a:buChar char="v"/>
            </a:pPr>
            <a:r>
              <a:rPr lang="en-US" sz="2800" dirty="0">
                <a:latin typeface="Times New Roman" pitchFamily="18" charset="0"/>
                <a:cs typeface="Times New Roman" pitchFamily="18" charset="0"/>
              </a:rPr>
              <a:t>Maintaining an ethical culture within the organization is essential as it allows employees to be motivated towards conducting themselves ethically and work towards achieving the set organizational goals and objectives. </a:t>
            </a:r>
          </a:p>
          <a:p>
            <a:pPr lvl="1">
              <a:lnSpc>
                <a:spcPct val="200000"/>
              </a:lnSpc>
              <a:buFont typeface="Wingdings" pitchFamily="2" charset="2"/>
              <a:buChar char="v"/>
            </a:pPr>
            <a:r>
              <a:rPr lang="en-US" sz="2800" dirty="0">
                <a:latin typeface="Times New Roman" pitchFamily="18" charset="0"/>
                <a:cs typeface="Times New Roman" pitchFamily="18" charset="0"/>
              </a:rPr>
              <a:t>Ethical culture within the organization also ensures that there is effective management. </a:t>
            </a:r>
          </a:p>
          <a:p>
            <a:pPr lvl="1">
              <a:lnSpc>
                <a:spcPct val="200000"/>
              </a:lnSpc>
              <a:buFont typeface="Wingdings" pitchFamily="2" charset="2"/>
              <a:buChar char="v"/>
            </a:pPr>
            <a:r>
              <a:rPr lang="en-US" sz="2800" dirty="0">
                <a:latin typeface="Times New Roman" pitchFamily="18" charset="0"/>
                <a:cs typeface="Times New Roman" pitchFamily="18" charset="0"/>
              </a:rPr>
              <a:t>An ethical culture also ensures that ethical standards are adhered to and that best business practices are used to improve the performance of the business.</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Introduction</a:t>
            </a:r>
          </a:p>
        </p:txBody>
      </p:sp>
    </p:spTree>
    <p:extLst>
      <p:ext uri="{BB962C8B-B14F-4D97-AF65-F5344CB8AC3E}">
        <p14:creationId xmlns:p14="http://schemas.microsoft.com/office/powerpoint/2010/main" xmlns="" val="333955404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115859"/>
          </a:xfrm>
        </p:spPr>
        <p:txBody>
          <a:bodyPr>
            <a:normAutofit lnSpcReduction="10000"/>
          </a:bodyPr>
          <a:lstStyle/>
          <a:p>
            <a:pPr lvl="1">
              <a:lnSpc>
                <a:spcPct val="200000"/>
              </a:lnSpc>
              <a:buFont typeface="Wingdings" pitchFamily="2" charset="2"/>
              <a:buChar char="v"/>
            </a:pPr>
            <a:r>
              <a:rPr lang="en-US" sz="2800" dirty="0">
                <a:latin typeface="Times New Roman" pitchFamily="18" charset="0"/>
                <a:cs typeface="Times New Roman" pitchFamily="18" charset="0"/>
              </a:rPr>
              <a:t>Ethical standards will allow the organization to make better decisions. Through ethical standards, the management of the organization will make proper considerations when making decisions (</a:t>
            </a:r>
            <a:r>
              <a:rPr lang="en-US" sz="2800" dirty="0" err="1">
                <a:latin typeface="Times New Roman" pitchFamily="18" charset="0"/>
                <a:cs typeface="Times New Roman" pitchFamily="18" charset="0"/>
              </a:rPr>
              <a:t>Chell</a:t>
            </a:r>
            <a:r>
              <a:rPr lang="en-US" sz="2800" dirty="0">
                <a:latin typeface="Times New Roman" pitchFamily="18" charset="0"/>
                <a:cs typeface="Times New Roman" pitchFamily="18" charset="0"/>
              </a:rPr>
              <a:t>, Spence, </a:t>
            </a:r>
            <a:r>
              <a:rPr lang="en-US" sz="2800" dirty="0" err="1">
                <a:latin typeface="Times New Roman" pitchFamily="18" charset="0"/>
                <a:cs typeface="Times New Roman" pitchFamily="18" charset="0"/>
              </a:rPr>
              <a:t>Perrini</a:t>
            </a:r>
            <a:r>
              <a:rPr lang="en-US" sz="2800" dirty="0">
                <a:latin typeface="Times New Roman" pitchFamily="18" charset="0"/>
                <a:cs typeface="Times New Roman" pitchFamily="18" charset="0"/>
              </a:rPr>
              <a:t>, &amp; Harris, 2016).</a:t>
            </a:r>
          </a:p>
          <a:p>
            <a:pPr lvl="1">
              <a:lnSpc>
                <a:spcPct val="200000"/>
              </a:lnSpc>
              <a:buFont typeface="Wingdings" pitchFamily="2" charset="2"/>
              <a:buChar char="v"/>
            </a:pPr>
            <a:r>
              <a:rPr lang="en-US" sz="2800" dirty="0">
                <a:latin typeface="Times New Roman" pitchFamily="18" charset="0"/>
                <a:cs typeface="Times New Roman" pitchFamily="18" charset="0"/>
              </a:rPr>
              <a:t>The ethical standards will also ensure that there are effective operations in the organization.</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Importance of Ethical Standards in a Company</a:t>
            </a:r>
          </a:p>
        </p:txBody>
      </p:sp>
    </p:spTree>
    <p:extLst>
      <p:ext uri="{BB962C8B-B14F-4D97-AF65-F5344CB8AC3E}">
        <p14:creationId xmlns:p14="http://schemas.microsoft.com/office/powerpoint/2010/main" xmlns="" val="10052437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115859"/>
          </a:xfrm>
        </p:spPr>
        <p:txBody>
          <a:bodyPr>
            <a:normAutofit lnSpcReduction="10000"/>
          </a:bodyPr>
          <a:lstStyle/>
          <a:p>
            <a:pPr lvl="1">
              <a:lnSpc>
                <a:spcPct val="200000"/>
              </a:lnSpc>
              <a:buFont typeface="Wingdings" pitchFamily="2" charset="2"/>
              <a:buChar char="v"/>
            </a:pPr>
            <a:r>
              <a:rPr lang="en-US" sz="2800" dirty="0">
                <a:latin typeface="Times New Roman" pitchFamily="18" charset="0"/>
                <a:cs typeface="Times New Roman" pitchFamily="18" charset="0"/>
              </a:rPr>
              <a:t>There will be improved employee loyalty and increased business profits. With proper ethical standards, the company will create a conducive environment where the employees in the company will interact with one another and form positive working relationship. </a:t>
            </a:r>
          </a:p>
          <a:p>
            <a:pPr lvl="1">
              <a:lnSpc>
                <a:spcPct val="200000"/>
              </a:lnSpc>
              <a:buFont typeface="Wingdings" pitchFamily="2" charset="2"/>
              <a:buChar char="v"/>
            </a:pPr>
            <a:r>
              <a:rPr lang="en-US" sz="2800" dirty="0">
                <a:latin typeface="Times New Roman" pitchFamily="18" charset="0"/>
                <a:cs typeface="Times New Roman" pitchFamily="18" charset="0"/>
              </a:rPr>
              <a:t>This increases the employees feeling of belonging, making the employees work towards achieving the goals of the company.</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Importance of Ethical Standards in a Company</a:t>
            </a:r>
          </a:p>
        </p:txBody>
      </p:sp>
    </p:spTree>
    <p:extLst>
      <p:ext uri="{BB962C8B-B14F-4D97-AF65-F5344CB8AC3E}">
        <p14:creationId xmlns:p14="http://schemas.microsoft.com/office/powerpoint/2010/main" xmlns="" val="363919284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To maintain an ethical culture within the organization, there is need for the managers to communicate about the ethical expectations. </a:t>
            </a:r>
          </a:p>
          <a:p>
            <a:pPr lvl="1">
              <a:lnSpc>
                <a:spcPct val="200000"/>
              </a:lnSpc>
              <a:buFont typeface="Wingdings" pitchFamily="2" charset="2"/>
              <a:buChar char="v"/>
            </a:pPr>
            <a:r>
              <a:rPr lang="en-US" sz="2800" dirty="0">
                <a:latin typeface="Times New Roman" pitchFamily="18" charset="0"/>
                <a:cs typeface="Times New Roman" pitchFamily="18" charset="0"/>
              </a:rPr>
              <a:t>There is need to create a code of ethics with the employees can understand.</a:t>
            </a:r>
          </a:p>
          <a:p>
            <a:pPr lvl="1">
              <a:lnSpc>
                <a:spcPct val="200000"/>
              </a:lnSpc>
              <a:buFont typeface="Wingdings" pitchFamily="2" charset="2"/>
              <a:buChar char="v"/>
            </a:pPr>
            <a:r>
              <a:rPr lang="en-US" sz="2800" dirty="0">
                <a:latin typeface="Times New Roman" pitchFamily="18" charset="0"/>
                <a:cs typeface="Times New Roman" pitchFamily="18" charset="0"/>
              </a:rPr>
              <a:t>The code of ethics which need to be followed by the employees of the organization will contain the core values and rules that the employees have to follow (</a:t>
            </a:r>
            <a:r>
              <a:rPr lang="en-US" sz="2800" dirty="0">
                <a:solidFill>
                  <a:srgbClr val="222222"/>
                </a:solidFill>
                <a:latin typeface="Times New Roman" pitchFamily="18" charset="0"/>
                <a:cs typeface="Times New Roman" pitchFamily="18" charset="0"/>
              </a:rPr>
              <a:t>Pearson, 2017</a:t>
            </a:r>
            <a:r>
              <a:rPr lang="en-US" sz="2800" dirty="0">
                <a:latin typeface="Times New Roman" pitchFamily="18" charset="0"/>
                <a:cs typeface="Times New Roman" pitchFamily="18" charset="0"/>
              </a:rPr>
              <a:t>).</a:t>
            </a:r>
          </a:p>
        </p:txBody>
      </p:sp>
      <p:sp>
        <p:nvSpPr>
          <p:cNvPr id="3" name="Title 2"/>
          <p:cNvSpPr>
            <a:spLocks noGrp="1"/>
          </p:cNvSpPr>
          <p:nvPr>
            <p:ph type="title"/>
          </p:nvPr>
        </p:nvSpPr>
        <p:spPr>
          <a:xfrm>
            <a:off x="645459" y="449635"/>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Maintaining Organizational Ethical Culture</a:t>
            </a:r>
          </a:p>
        </p:txBody>
      </p:sp>
    </p:spTree>
    <p:extLst>
      <p:ext uri="{BB962C8B-B14F-4D97-AF65-F5344CB8AC3E}">
        <p14:creationId xmlns:p14="http://schemas.microsoft.com/office/powerpoint/2010/main" xmlns="" val="39370526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105647"/>
            <a:ext cx="11724640" cy="5537200"/>
          </a:xfrm>
        </p:spPr>
        <p:txBody>
          <a:bodyPr>
            <a:normAutofit fontScale="92500" lnSpcReduction="10000"/>
          </a:bodyPr>
          <a:lstStyle/>
          <a:p>
            <a:pPr lvl="1">
              <a:lnSpc>
                <a:spcPct val="200000"/>
              </a:lnSpc>
              <a:buFont typeface="Wingdings" pitchFamily="2" charset="2"/>
              <a:buChar char="v"/>
            </a:pPr>
            <a:r>
              <a:rPr lang="en-US" sz="2800" dirty="0">
                <a:latin typeface="Times New Roman" pitchFamily="18" charset="0"/>
                <a:cs typeface="Times New Roman" pitchFamily="18" charset="0"/>
              </a:rPr>
              <a:t>There is need to offer training on the importance of maintaining ethical standards within the organization. </a:t>
            </a:r>
          </a:p>
          <a:p>
            <a:pPr lvl="1">
              <a:lnSpc>
                <a:spcPct val="200000"/>
              </a:lnSpc>
              <a:buFont typeface="Wingdings" pitchFamily="2" charset="2"/>
              <a:buChar char="v"/>
            </a:pPr>
            <a:r>
              <a:rPr lang="en-US" sz="2800" dirty="0">
                <a:latin typeface="Times New Roman" pitchFamily="18" charset="0"/>
                <a:cs typeface="Times New Roman" pitchFamily="18" charset="0"/>
              </a:rPr>
              <a:t>Through seminars, workshops and other training programs organized in the organization, it will be easier for the workers to understand the benefits of being ethical within the organization.</a:t>
            </a:r>
          </a:p>
          <a:p>
            <a:pPr lvl="1">
              <a:lnSpc>
                <a:spcPct val="200000"/>
              </a:lnSpc>
              <a:buFont typeface="Wingdings" pitchFamily="2" charset="2"/>
              <a:buChar char="v"/>
            </a:pPr>
            <a:r>
              <a:rPr lang="en-US" sz="2800" dirty="0">
                <a:latin typeface="Times New Roman" pitchFamily="18" charset="0"/>
                <a:cs typeface="Times New Roman" pitchFamily="18" charset="0"/>
              </a:rPr>
              <a:t>The top managers also need to be visibly ethical, in many cases, the behavior of the employees reflect those of the managers. </a:t>
            </a:r>
          </a:p>
        </p:txBody>
      </p:sp>
      <p:sp>
        <p:nvSpPr>
          <p:cNvPr id="3" name="Title 2"/>
          <p:cNvSpPr>
            <a:spLocks noGrp="1"/>
          </p:cNvSpPr>
          <p:nvPr>
            <p:ph type="title"/>
          </p:nvPr>
        </p:nvSpPr>
        <p:spPr>
          <a:xfrm>
            <a:off x="609600" y="413776"/>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Maintaining Organizational Ethical Culture</a:t>
            </a:r>
          </a:p>
        </p:txBody>
      </p:sp>
    </p:spTree>
    <p:extLst>
      <p:ext uri="{BB962C8B-B14F-4D97-AF65-F5344CB8AC3E}">
        <p14:creationId xmlns:p14="http://schemas.microsoft.com/office/powerpoint/2010/main" xmlns="" val="34134232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To help in making sure that ethical standards are adhered to, the organization needs to create a system through which the employees who are follow the ethical standards are rewarded and those that are not rewarded are punished (Bowie, 2017).</a:t>
            </a:r>
          </a:p>
          <a:p>
            <a:pPr lvl="1">
              <a:lnSpc>
                <a:spcPct val="200000"/>
              </a:lnSpc>
              <a:buFont typeface="Wingdings" pitchFamily="2" charset="2"/>
              <a:buChar char="v"/>
            </a:pPr>
            <a:r>
              <a:rPr lang="en-US" sz="2800" dirty="0">
                <a:latin typeface="Times New Roman" pitchFamily="18" charset="0"/>
                <a:cs typeface="Times New Roman" pitchFamily="18" charset="0"/>
              </a:rPr>
              <a:t>Through such a system, it will be easier to motivate the employees to maintain the set ethical standards</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Maintaining Organizational Ethical Culture</a:t>
            </a:r>
          </a:p>
        </p:txBody>
      </p:sp>
    </p:spTree>
    <p:extLst>
      <p:ext uri="{BB962C8B-B14F-4D97-AF65-F5344CB8AC3E}">
        <p14:creationId xmlns:p14="http://schemas.microsoft.com/office/powerpoint/2010/main" xmlns="" val="219276590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069789"/>
            <a:ext cx="11724640" cy="5537200"/>
          </a:xfrm>
        </p:spPr>
        <p:txBody>
          <a:bodyPr>
            <a:normAutofit fontScale="92500" lnSpcReduction="10000"/>
          </a:bodyPr>
          <a:lstStyle/>
          <a:p>
            <a:pPr lvl="1">
              <a:lnSpc>
                <a:spcPct val="200000"/>
              </a:lnSpc>
              <a:buFont typeface="Wingdings" pitchFamily="2" charset="2"/>
              <a:buChar char="v"/>
            </a:pPr>
            <a:r>
              <a:rPr lang="en-US" sz="2800" dirty="0">
                <a:latin typeface="Times New Roman" pitchFamily="18" charset="0"/>
                <a:cs typeface="Times New Roman" pitchFamily="18" charset="0"/>
              </a:rPr>
              <a:t>The organization needs to develop protective mechanisms for the employees so that they can be able to allow employees form positive working relationships. </a:t>
            </a:r>
          </a:p>
          <a:p>
            <a:pPr lvl="1">
              <a:lnSpc>
                <a:spcPct val="200000"/>
              </a:lnSpc>
              <a:buFont typeface="Wingdings" pitchFamily="2" charset="2"/>
              <a:buChar char="v"/>
            </a:pPr>
            <a:r>
              <a:rPr lang="en-US" sz="2800" dirty="0">
                <a:latin typeface="Times New Roman" pitchFamily="18" charset="0"/>
                <a:cs typeface="Times New Roman" pitchFamily="18" charset="0"/>
              </a:rPr>
              <a:t>The employees need to have channels and an environment where they can discuss the different ethical dilemmas which they face and the different ways that they can handle the dilemmas. </a:t>
            </a:r>
          </a:p>
          <a:p>
            <a:pPr lvl="1">
              <a:lnSpc>
                <a:spcPct val="200000"/>
              </a:lnSpc>
              <a:buFont typeface="Wingdings" pitchFamily="2" charset="2"/>
              <a:buChar char="v"/>
            </a:pPr>
            <a:r>
              <a:rPr lang="en-US" sz="2800" dirty="0">
                <a:latin typeface="Times New Roman" pitchFamily="18" charset="0"/>
                <a:cs typeface="Times New Roman" pitchFamily="18" charset="0"/>
              </a:rPr>
              <a:t>A positive working environment will also allow employees to receive the support they need. </a:t>
            </a:r>
          </a:p>
        </p:txBody>
      </p:sp>
      <p:sp>
        <p:nvSpPr>
          <p:cNvPr id="3" name="Title 2"/>
          <p:cNvSpPr>
            <a:spLocks noGrp="1"/>
          </p:cNvSpPr>
          <p:nvPr>
            <p:ph type="title"/>
          </p:nvPr>
        </p:nvSpPr>
        <p:spPr>
          <a:xfrm>
            <a:off x="663388" y="2524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Maintaining Organizational Ethical Culture</a:t>
            </a:r>
          </a:p>
        </p:txBody>
      </p:sp>
    </p:spTree>
    <p:extLst>
      <p:ext uri="{BB962C8B-B14F-4D97-AF65-F5344CB8AC3E}">
        <p14:creationId xmlns:p14="http://schemas.microsoft.com/office/powerpoint/2010/main" xmlns="" val="108553205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Global business ethics provides a systematic view through which the organization can be able to identify the behavior that is wrong or the behavior which is right. </a:t>
            </a:r>
          </a:p>
          <a:p>
            <a:pPr lvl="1">
              <a:lnSpc>
                <a:spcPct val="200000"/>
              </a:lnSpc>
              <a:buFont typeface="Wingdings" pitchFamily="2" charset="2"/>
              <a:buChar char="v"/>
            </a:pPr>
            <a:r>
              <a:rPr lang="en-US" sz="2800" dirty="0">
                <a:latin typeface="Times New Roman" pitchFamily="18" charset="0"/>
                <a:cs typeface="Times New Roman" pitchFamily="18" charset="0"/>
              </a:rPr>
              <a:t>The organizational culture is essential in making sure that there is ethical practices in the way that business is done. </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Role of Culture in Global Business Ethics</a:t>
            </a:r>
          </a:p>
        </p:txBody>
      </p:sp>
    </p:spTree>
    <p:extLst>
      <p:ext uri="{BB962C8B-B14F-4D97-AF65-F5344CB8AC3E}">
        <p14:creationId xmlns:p14="http://schemas.microsoft.com/office/powerpoint/2010/main" xmlns="" val="79727430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Culture plays an important role in shaping the business behaviors. Through the existing cultural values, businesses can establish their business values and also codes of ethics. </a:t>
            </a:r>
          </a:p>
          <a:p>
            <a:pPr lvl="1">
              <a:lnSpc>
                <a:spcPct val="200000"/>
              </a:lnSpc>
              <a:buFont typeface="Wingdings" pitchFamily="2" charset="2"/>
              <a:buChar char="v"/>
            </a:pPr>
            <a:r>
              <a:rPr lang="en-US" sz="2800" dirty="0">
                <a:latin typeface="Times New Roman" pitchFamily="18" charset="0"/>
                <a:cs typeface="Times New Roman" pitchFamily="18" charset="0"/>
              </a:rPr>
              <a:t>For instance, organizations which are based in communities which have a cultural value which is against bribery will create an ethical value which is against bribery.</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Role of Culture in Global Business Ethics</a:t>
            </a:r>
          </a:p>
        </p:txBody>
      </p:sp>
    </p:spTree>
    <p:extLst>
      <p:ext uri="{BB962C8B-B14F-4D97-AF65-F5344CB8AC3E}">
        <p14:creationId xmlns:p14="http://schemas.microsoft.com/office/powerpoint/2010/main" xmlns="" val="2303257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Maintaining business ethics is important for the organization. Some of the benefits which the organization gets from maintaining business ethical standards within the organization include:</a:t>
            </a:r>
          </a:p>
          <a:p>
            <a:pPr lvl="1">
              <a:lnSpc>
                <a:spcPct val="200000"/>
              </a:lnSpc>
              <a:buFont typeface="Wingdings" pitchFamily="2" charset="2"/>
              <a:buChar char="v"/>
            </a:pPr>
            <a:r>
              <a:rPr lang="en-US" sz="2800" dirty="0">
                <a:latin typeface="Times New Roman" pitchFamily="18" charset="0"/>
                <a:cs typeface="Times New Roman" pitchFamily="18" charset="0"/>
              </a:rPr>
              <a:t>The company will have an ethical management system, this means that the individuals within the organization will have an opportunity to improve the productivity of their work.</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Rationale for Maintaining Business Ethics</a:t>
            </a:r>
          </a:p>
        </p:txBody>
      </p:sp>
    </p:spTree>
    <p:extLst>
      <p:ext uri="{BB962C8B-B14F-4D97-AF65-F5344CB8AC3E}">
        <p14:creationId xmlns:p14="http://schemas.microsoft.com/office/powerpoint/2010/main" xmlns="" val="15741096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The management of the organization will be able to avoid the bad business practices such as corruption which hurts the company’s reputation.</a:t>
            </a:r>
          </a:p>
          <a:p>
            <a:pPr lvl="1">
              <a:lnSpc>
                <a:spcPct val="200000"/>
              </a:lnSpc>
              <a:buFont typeface="Wingdings" pitchFamily="2" charset="2"/>
              <a:buChar char="v"/>
            </a:pPr>
            <a:r>
              <a:rPr lang="en-US" sz="2800" dirty="0">
                <a:latin typeface="Times New Roman" pitchFamily="18" charset="0"/>
                <a:cs typeface="Times New Roman" pitchFamily="18" charset="0"/>
              </a:rPr>
              <a:t>Through the established codes of ethics, the top management of the organization are bind to adhere to leadership guidelines which help them to grow the company.</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Rationale for Maintaining Business Ethics</a:t>
            </a:r>
          </a:p>
        </p:txBody>
      </p:sp>
    </p:spTree>
    <p:extLst>
      <p:ext uri="{BB962C8B-B14F-4D97-AF65-F5344CB8AC3E}">
        <p14:creationId xmlns:p14="http://schemas.microsoft.com/office/powerpoint/2010/main" xmlns="" val="2583807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537200"/>
          </a:xfrm>
        </p:spPr>
        <p:txBody>
          <a:bodyPr>
            <a:normAutofit/>
          </a:bodyPr>
          <a:lstStyle/>
          <a:p>
            <a:pPr lvl="1">
              <a:lnSpc>
                <a:spcPct val="200000"/>
              </a:lnSpc>
              <a:buFont typeface="Wingdings" pitchFamily="2" charset="2"/>
              <a:buChar char="v"/>
            </a:pPr>
            <a:r>
              <a:rPr lang="en-US" sz="2800" dirty="0">
                <a:latin typeface="Times New Roman" pitchFamily="18" charset="0"/>
                <a:cs typeface="Times New Roman" pitchFamily="18" charset="0"/>
              </a:rPr>
              <a:t>The company will also be able to engage in different corporate social responsibility activities.</a:t>
            </a:r>
          </a:p>
          <a:p>
            <a:pPr lvl="1">
              <a:lnSpc>
                <a:spcPct val="200000"/>
              </a:lnSpc>
              <a:buFont typeface="Wingdings" pitchFamily="2" charset="2"/>
              <a:buChar char="v"/>
            </a:pPr>
            <a:r>
              <a:rPr lang="en-US" sz="2800" dirty="0">
                <a:latin typeface="Times New Roman" pitchFamily="18" charset="0"/>
                <a:cs typeface="Times New Roman" pitchFamily="18" charset="0"/>
              </a:rPr>
              <a:t>Such activities will allow the members of the community where the organization work to get benefits from the company (Wang, Tong, Takeuchi &amp; George, 2016).</a:t>
            </a:r>
          </a:p>
        </p:txBody>
      </p:sp>
      <p:sp>
        <p:nvSpPr>
          <p:cNvPr id="3" name="Title 2"/>
          <p:cNvSpPr>
            <a:spLocks noGrp="1"/>
          </p:cNvSpPr>
          <p:nvPr>
            <p:ph type="title"/>
          </p:nvPr>
        </p:nvSpPr>
        <p:spPr>
          <a:xfrm>
            <a:off x="609600" y="557212"/>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Rationale for Maintaining Business Ethics</a:t>
            </a:r>
          </a:p>
        </p:txBody>
      </p:sp>
    </p:spTree>
    <p:extLst>
      <p:ext uri="{BB962C8B-B14F-4D97-AF65-F5344CB8AC3E}">
        <p14:creationId xmlns:p14="http://schemas.microsoft.com/office/powerpoint/2010/main" xmlns="" val="27562339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360" y="1320800"/>
            <a:ext cx="11724640" cy="5151718"/>
          </a:xfrm>
        </p:spPr>
        <p:txBody>
          <a:bodyPr>
            <a:normAutofit/>
          </a:bodyPr>
          <a:lstStyle/>
          <a:p>
            <a:pPr lvl="1">
              <a:buFont typeface="Wingdings" pitchFamily="2" charset="2"/>
              <a:buChar char="v"/>
            </a:pPr>
            <a:r>
              <a:rPr lang="en-US" sz="2800" dirty="0">
                <a:solidFill>
                  <a:srgbClr val="222222"/>
                </a:solidFill>
                <a:latin typeface="Times New Roman" pitchFamily="18" charset="0"/>
                <a:cs typeface="Times New Roman" pitchFamily="18" charset="0"/>
              </a:rPr>
              <a:t>Bowie, N. E. (2017). Business ethics: A Kantian perspective. Cambridge University Press.</a:t>
            </a:r>
          </a:p>
          <a:p>
            <a:pPr lvl="1">
              <a:buFont typeface="Wingdings" pitchFamily="2" charset="2"/>
              <a:buChar char="v"/>
            </a:pPr>
            <a:r>
              <a:rPr lang="en-US" sz="2800" dirty="0" err="1">
                <a:solidFill>
                  <a:srgbClr val="222222"/>
                </a:solidFill>
                <a:latin typeface="Times New Roman" pitchFamily="18" charset="0"/>
                <a:cs typeface="Times New Roman" pitchFamily="18" charset="0"/>
              </a:rPr>
              <a:t>Chell</a:t>
            </a:r>
            <a:r>
              <a:rPr lang="en-US" sz="2800" dirty="0">
                <a:solidFill>
                  <a:srgbClr val="222222"/>
                </a:solidFill>
                <a:latin typeface="Times New Roman" pitchFamily="18" charset="0"/>
                <a:cs typeface="Times New Roman" pitchFamily="18" charset="0"/>
              </a:rPr>
              <a:t>, E., Spence, L. J., </a:t>
            </a:r>
            <a:r>
              <a:rPr lang="en-US" sz="2800" dirty="0" err="1">
                <a:solidFill>
                  <a:srgbClr val="222222"/>
                </a:solidFill>
                <a:latin typeface="Times New Roman" pitchFamily="18" charset="0"/>
                <a:cs typeface="Times New Roman" pitchFamily="18" charset="0"/>
              </a:rPr>
              <a:t>Perrini</a:t>
            </a:r>
            <a:r>
              <a:rPr lang="en-US" sz="2800" dirty="0">
                <a:solidFill>
                  <a:srgbClr val="222222"/>
                </a:solidFill>
                <a:latin typeface="Times New Roman" pitchFamily="18" charset="0"/>
                <a:cs typeface="Times New Roman" pitchFamily="18" charset="0"/>
              </a:rPr>
              <a:t>, F., &amp; Harris, J. D. (2016). Social entrepreneurship and business ethics: Does social equal ethical?. Journal of business ethics, 133(4), 619-625.</a:t>
            </a:r>
          </a:p>
          <a:p>
            <a:pPr lvl="1">
              <a:buFont typeface="Wingdings" pitchFamily="2" charset="2"/>
              <a:buChar char="v"/>
            </a:pPr>
            <a:r>
              <a:rPr lang="en-US" sz="2800" dirty="0">
                <a:solidFill>
                  <a:srgbClr val="222222"/>
                </a:solidFill>
                <a:latin typeface="Times New Roman" pitchFamily="18" charset="0"/>
                <a:cs typeface="Times New Roman" pitchFamily="18" charset="0"/>
              </a:rPr>
              <a:t>Pearson, R. (2017). Business ethics as communication ethics: Public relations practice and the idea of dialogue. In Public relations theory (pp. 111-131). Routledge.</a:t>
            </a:r>
          </a:p>
          <a:p>
            <a:pPr lvl="1">
              <a:buFont typeface="Wingdings" pitchFamily="2" charset="2"/>
              <a:buChar char="v"/>
            </a:pPr>
            <a:r>
              <a:rPr lang="en-US" sz="2800" dirty="0">
                <a:solidFill>
                  <a:srgbClr val="222222"/>
                </a:solidFill>
                <a:latin typeface="Times New Roman" pitchFamily="18" charset="0"/>
                <a:cs typeface="Times New Roman" pitchFamily="18" charset="0"/>
              </a:rPr>
              <a:t>Wang, H., Tong, L., Takeuchi, R., &amp; George, G. (2016). Corporate social responsibility: An overview and new research directions: Thematic issue on corporate social responsibility.</a:t>
            </a:r>
            <a:endParaRPr lang="en-US" sz="2800" dirty="0">
              <a:latin typeface="Times New Roman" pitchFamily="18" charset="0"/>
              <a:cs typeface="Times New Roman" pitchFamily="18" charset="0"/>
            </a:endParaRPr>
          </a:p>
        </p:txBody>
      </p:sp>
      <p:sp>
        <p:nvSpPr>
          <p:cNvPr id="3" name="Title 2"/>
          <p:cNvSpPr>
            <a:spLocks noGrp="1"/>
          </p:cNvSpPr>
          <p:nvPr>
            <p:ph type="title"/>
          </p:nvPr>
        </p:nvSpPr>
        <p:spPr>
          <a:xfrm>
            <a:off x="609600" y="359989"/>
            <a:ext cx="10972800" cy="585787"/>
          </a:xfrm>
        </p:spPr>
        <p:txBody>
          <a:bodyPr>
            <a:noAutofit/>
          </a:bodyPr>
          <a:lstStyle/>
          <a:p>
            <a:pPr algn="ctr"/>
            <a:r>
              <a:rPr lang="en-US" sz="4000" b="1" dirty="0">
                <a:solidFill>
                  <a:schemeClr val="tx1"/>
                </a:solidFill>
                <a:latin typeface="Times New Roman" pitchFamily="18" charset="0"/>
                <a:cs typeface="Times New Roman" pitchFamily="18" charset="0"/>
              </a:rPr>
              <a:t>References</a:t>
            </a:r>
          </a:p>
        </p:txBody>
      </p:sp>
    </p:spTree>
    <p:extLst>
      <p:ext uri="{BB962C8B-B14F-4D97-AF65-F5344CB8AC3E}">
        <p14:creationId xmlns:p14="http://schemas.microsoft.com/office/powerpoint/2010/main" xmlns="" val="412833934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1240</TotalTime>
  <Words>1786</Words>
  <Application>Microsoft Office PowerPoint</Application>
  <PresentationFormat>Custom</PresentationFormat>
  <Paragraphs>75</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Concourse</vt:lpstr>
      <vt:lpstr>IMPORTANCE OF ETHICAL CULTURE IN AN ORGANIZATION</vt:lpstr>
      <vt:lpstr>Introduction</vt:lpstr>
      <vt:lpstr>Importance of Ethical Standards in a Company</vt:lpstr>
      <vt:lpstr>Importance of Ethical Standards in a Company</vt:lpstr>
      <vt:lpstr>Maintaining Organizational Ethical Culture</vt:lpstr>
      <vt:lpstr>Maintaining Organizational Ethical Culture</vt:lpstr>
      <vt:lpstr>Maintaining Organizational Ethical Culture</vt:lpstr>
      <vt:lpstr>Maintaining Organizational Ethical Culture</vt:lpstr>
      <vt:lpstr>Role of Culture in Global Business Ethics</vt:lpstr>
      <vt:lpstr>Role of Culture in Global Business Ethics</vt:lpstr>
      <vt:lpstr>Rationale for Maintaining Business Ethics</vt:lpstr>
      <vt:lpstr>Rationale for Maintaining Business Ethics</vt:lpstr>
      <vt:lpstr>Rationale for Maintaining Business Ethics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Use This Template</dc:title>
  <dc:creator>omonso</dc:creator>
  <cp:lastModifiedBy>ADM</cp:lastModifiedBy>
  <cp:revision>90</cp:revision>
  <dcterms:created xsi:type="dcterms:W3CDTF">2018-11-16T01:49:47Z</dcterms:created>
  <dcterms:modified xsi:type="dcterms:W3CDTF">2020-01-05T12:09:21Z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74069100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